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</p:sldMasterIdLst>
  <p:notesMasterIdLst>
    <p:notesMasterId r:id="rId29"/>
  </p:notesMasterIdLst>
  <p:sldIdLst>
    <p:sldId id="287" r:id="rId6"/>
    <p:sldId id="291" r:id="rId7"/>
    <p:sldId id="272" r:id="rId8"/>
    <p:sldId id="279" r:id="rId9"/>
    <p:sldId id="273" r:id="rId10"/>
    <p:sldId id="257" r:id="rId11"/>
    <p:sldId id="269" r:id="rId12"/>
    <p:sldId id="276" r:id="rId13"/>
    <p:sldId id="261" r:id="rId14"/>
    <p:sldId id="277" r:id="rId15"/>
    <p:sldId id="275" r:id="rId16"/>
    <p:sldId id="268" r:id="rId17"/>
    <p:sldId id="289" r:id="rId18"/>
    <p:sldId id="278" r:id="rId19"/>
    <p:sldId id="285" r:id="rId20"/>
    <p:sldId id="280" r:id="rId21"/>
    <p:sldId id="288" r:id="rId22"/>
    <p:sldId id="282" r:id="rId23"/>
    <p:sldId id="281" r:id="rId24"/>
    <p:sldId id="283" r:id="rId25"/>
    <p:sldId id="284" r:id="rId26"/>
    <p:sldId id="286" r:id="rId27"/>
    <p:sldId id="290" r:id="rId2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1225" indent="3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66838" indent="47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2450" indent="635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23268E-6AF8-0B21-7A7E-18D930E2D3FF}" name="Villa, Carlos" initials="VC" userId="S::Carlos.Villa@fda.gov::789aa9ba-4f17-417b-b018-fb9b45cf0a5d" providerId="AD"/>
  <p188:author id="{E55ED7B5-0EAC-2FBF-2D51-FFDF798C7D95}" name="Illoh, Orieji" initials="IO" userId="S::IllohO@fda.gov::05065945-6549-485e-9fb5-2f5b204ac03d" providerId="AD"/>
  <p188:author id="{63D9B2C4-CA67-3EB6-80B3-D105C7A8126B}" name="Jennifer Scharpf" initials="JS" userId="Jennifer Scharpf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2A5148-4044-4B64-A336-32C30FC54543}" v="1" dt="2023-05-31T13:35:42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155" autoAdjust="0"/>
  </p:normalViewPr>
  <p:slideViewPr>
    <p:cSldViewPr snapToGrid="0">
      <p:cViewPr varScale="1">
        <p:scale>
          <a:sx n="77" d="100"/>
          <a:sy n="77" d="100"/>
        </p:scale>
        <p:origin x="1878" y="96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lla, Carlos" userId="789aa9ba-4f17-417b-b018-fb9b45cf0a5d" providerId="ADAL" clId="{092A5148-4044-4B64-A336-32C30FC54543}"/>
    <pc:docChg chg="modSld">
      <pc:chgData name="Villa, Carlos" userId="789aa9ba-4f17-417b-b018-fb9b45cf0a5d" providerId="ADAL" clId="{092A5148-4044-4B64-A336-32C30FC54543}" dt="2023-05-31T13:35:48.376" v="1" actId="6549"/>
      <pc:docMkLst>
        <pc:docMk/>
      </pc:docMkLst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480145908" sldId="257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480145908" sldId="257"/>
            <ac:picMk id="5" creationId="{7F82C8E5-EE57-0EF5-EA6D-03D9137D8EE3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208179036" sldId="261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208179036" sldId="261"/>
            <ac:picMk id="4" creationId="{12308AFB-43C1-D1DD-54F9-BDCB742DEED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656952162" sldId="268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656952162" sldId="268"/>
            <ac:picMk id="4" creationId="{7FB11F9A-DD3C-82C6-86A9-47AE6B7ADAD9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68515713" sldId="269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68515713" sldId="269"/>
            <ac:picMk id="4" creationId="{7BF28BE6-BFAC-E7F7-E061-87790770D9BB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453671953" sldId="272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453671953" sldId="272"/>
            <ac:picMk id="4" creationId="{8E354D80-A07C-CE79-AF51-6EB95711030E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218984567" sldId="273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218984567" sldId="273"/>
            <ac:picMk id="4" creationId="{8AA0E16D-EBCB-8495-BEFB-A1976A9E0700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635987617" sldId="275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635987617" sldId="275"/>
            <ac:picMk id="4" creationId="{69887AED-36B4-8B73-0633-41F2225ABB6F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538532234" sldId="276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538532234" sldId="276"/>
            <ac:picMk id="5" creationId="{C3C126F3-81F5-07D8-FED2-71EA3EA4C38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513221789" sldId="277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513221789" sldId="277"/>
            <ac:picMk id="4" creationId="{015FDA41-1C71-3E2B-8802-0141582148F1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2658752104" sldId="278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2658752104" sldId="278"/>
            <ac:picMk id="4" creationId="{3DD20091-373D-CEF8-6B93-37AC5B594EC0}"/>
          </ac:picMkLst>
        </pc:picChg>
      </pc:sldChg>
      <pc:sldChg chg="delSp modTransition modAnim modNotesTx">
        <pc:chgData name="Villa, Carlos" userId="789aa9ba-4f17-417b-b018-fb9b45cf0a5d" providerId="ADAL" clId="{092A5148-4044-4B64-A336-32C30FC54543}" dt="2023-05-31T13:35:48.376" v="1" actId="6549"/>
        <pc:sldMkLst>
          <pc:docMk/>
          <pc:sldMk cId="2657192214" sldId="279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2657192214" sldId="279"/>
            <ac:picMk id="4" creationId="{F88CC286-47F0-8FF6-2CB8-4847E1B1C5D9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111652170" sldId="280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111652170" sldId="280"/>
            <ac:picMk id="4" creationId="{9F67234F-7342-D6F7-0CC0-6FAEFD27D8A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687276977" sldId="281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687276977" sldId="281"/>
            <ac:picMk id="4" creationId="{9AE57245-66BB-0E14-B9E1-5AC047022BA1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639197320" sldId="282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639197320" sldId="282"/>
            <ac:picMk id="4" creationId="{7136538E-87E3-ADFF-16F1-0CCF462A9069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881913238" sldId="283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881913238" sldId="283"/>
            <ac:picMk id="4" creationId="{A5DB1D63-01F2-4F16-DFBF-83AB8E732DF0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766245814" sldId="284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766245814" sldId="284"/>
            <ac:picMk id="4" creationId="{A4CBF164-FBD6-66BE-1BD3-E27C12247A5E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882003053" sldId="285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882003053" sldId="285"/>
            <ac:picMk id="4" creationId="{033BBAAB-4818-5F35-B6B8-43EB3C00509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449535063" sldId="286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449535063" sldId="286"/>
            <ac:picMk id="4" creationId="{C9AF1957-0BEA-7027-EC88-BAF0D1A04ABF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159525310" sldId="287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159525310" sldId="287"/>
            <ac:picMk id="8" creationId="{CFECB3DD-B2B5-D423-84B1-1B85200A4D7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1992661782" sldId="288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1992661782" sldId="288"/>
            <ac:picMk id="4" creationId="{2C6FDE82-969D-286E-7CC6-00DDEA6E9C8B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2367318938" sldId="289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2367318938" sldId="289"/>
            <ac:picMk id="4" creationId="{F8A7ABD8-DF52-D697-E6CB-5D4284E664DD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3883283039" sldId="290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3883283039" sldId="290"/>
            <ac:picMk id="3" creationId="{1C43B349-28D3-A38D-22B4-DA41F99A5D16}"/>
          </ac:picMkLst>
        </pc:picChg>
      </pc:sldChg>
      <pc:sldChg chg="delSp modTransition modAnim">
        <pc:chgData name="Villa, Carlos" userId="789aa9ba-4f17-417b-b018-fb9b45cf0a5d" providerId="ADAL" clId="{092A5148-4044-4B64-A336-32C30FC54543}" dt="2023-05-31T13:35:42.115" v="0"/>
        <pc:sldMkLst>
          <pc:docMk/>
          <pc:sldMk cId="408664615" sldId="291"/>
        </pc:sldMkLst>
        <pc:picChg chg="del">
          <ac:chgData name="Villa, Carlos" userId="789aa9ba-4f17-417b-b018-fb9b45cf0a5d" providerId="ADAL" clId="{092A5148-4044-4B64-A336-32C30FC54543}" dt="2023-05-31T13:35:42.115" v="0"/>
          <ac:picMkLst>
            <pc:docMk/>
            <pc:sldMk cId="408664615" sldId="291"/>
            <ac:picMk id="4" creationId="{D3DB3F6E-3962-438E-1F10-6533949E6D1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470CA-42C5-4877-8FBA-5D68687F5E01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C4D69-2BD9-4964-803F-9694182E8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97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707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27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30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30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02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93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81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1C4D69-2BD9-4964-803F-9694182E82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301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6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381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1" y="1023679"/>
            <a:ext cx="11345471" cy="92602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802" y="2009776"/>
            <a:ext cx="11345471" cy="42860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0"/>
            <a:ext cx="2844800" cy="365125"/>
          </a:xfrm>
        </p:spPr>
        <p:txBody>
          <a:bodyPr/>
          <a:lstStyle>
            <a:lvl1pPr algn="ctr">
              <a:defRPr/>
            </a:lvl1pPr>
          </a:lstStyle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02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892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6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017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74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679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88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1457258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731" y="177802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34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1"/>
            <a:ext cx="2895600" cy="486833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5400000">
            <a:off x="186035" y="6345440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54973" y="5582490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143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</p:spPr>
        <p:txBody>
          <a:bodyPr/>
          <a:lstStyle/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" y="6384926"/>
            <a:ext cx="386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610351" y="6409774"/>
            <a:ext cx="4363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fld id="{42D067E6-6582-4AD4-8521-F7089C370E58}" type="slidenum">
              <a:rPr lang="en-US" sz="1600" smtClean="0">
                <a:solidFill>
                  <a:schemeClr val="tx2">
                    <a:lumMod val="60000"/>
                    <a:lumOff val="40000"/>
                  </a:schemeClr>
                </a:solidFill>
                <a:latin typeface="Helvetica"/>
                <a:cs typeface="Helvetica"/>
              </a:rPr>
              <a:t>‹#›</a:t>
            </a:fld>
            <a:endParaRPr lang="en-US" sz="1600">
              <a:solidFill>
                <a:schemeClr val="tx2">
                  <a:lumMod val="60000"/>
                  <a:lumOff val="40000"/>
                </a:schemeClr>
              </a:solidFill>
              <a:latin typeface="Helvetica"/>
              <a:cs typeface="Helvetic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54973" y="5582490"/>
            <a:ext cx="848455" cy="101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187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698" y="2446451"/>
            <a:ext cx="5610303" cy="116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03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BB36B-3336-524E-9825-3113FC0179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96138E-F650-AD4F-87B9-AA9D156C5C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F5115-89E3-AE45-84FD-2B84CDEEB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34B24E-D1FB-FA49-A23D-B7C8ECE4B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4194F-EB99-4D48-9FDE-67FCF1CD8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D0934-6364-3D41-A025-7BCEF1B37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8C713-42BD-3440-97B2-1A1973911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09874-1AC6-AE4B-B88D-89EBEB5F2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9713CA-2BB9-814E-9910-EADAB98EB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EF05F-E184-F84E-933C-51974E680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155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BADBF-8A2B-604F-B403-BBD725816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E973A-69F6-734D-9668-C6E70363B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74CC5-55DC-CE44-9BBE-6D3F94DD1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BCC8A-2D0A-744D-926F-DF7E51D8D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86A66-2003-1746-946B-2A3A262A4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319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5B501-0910-2446-B235-07044EF3C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D7798-D48D-8244-89EC-C0067347A0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C2C68-E04C-3D41-BA0A-3BD6A3F78D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DC8BC8-8CE1-9A40-A95D-E949005DB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455111-65B0-504E-A23E-6ADB011FF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3DB85-0E2D-F141-B151-D7DDD3093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03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23AF3-717D-7245-A4DF-94F6C7E9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960172-9171-5D4B-A0BF-A34699E53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B0C0E5-3ACF-5748-9D12-41AF20CADB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3D2530-B522-E34F-9012-96482DE00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7BB92C-31F0-3745-9519-A30D6325D1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40B73-2532-D746-8F5E-3C8771516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A6421A-5D74-B94B-AD52-0132C6FB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EFA6BE-FCE2-8E4F-A1FA-8D89E29D5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547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F2E61-BB06-6A48-82A4-3F9F50E28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9E5110-E80A-8842-B7AF-72DAF6192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8D652-9A66-3142-A52E-AFE5288E4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5E0EF-9184-B44D-8EF8-07F97740A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0370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31FAF-9CC1-E840-8215-C582852CB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B8346-6744-8E43-8DF2-313C2C2A2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30CBC2-ED30-5348-B1EC-79C7C7A53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4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B22AD-1F34-074F-9862-81ACDE7D6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1E150E-074B-EF4E-8947-03DD25FD5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8619B-112D-1E47-87A4-4334F9DDB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AB47E-8DB6-8549-8968-2921DD382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AAFCA6-B5D0-BB4A-9A08-78BFF4EB2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155E9D-56B3-E547-B5B2-5C9E6BCE0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695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5EF1F-FE82-724F-A209-78F8D3D88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312B54-CC39-EF4D-9E32-87F7124DAB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6B74B-AD0D-E048-94DF-3D76B0FC38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2FAF3A-0D45-D14F-A5A0-B9CA72D8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0CF9EA-2899-D64F-8D96-7B567820C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9A224-AC3E-6741-A137-4F4842FA8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210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07D6E-74F6-E744-BF7B-BA54978B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5F8E45-958E-DF4B-BBDA-C5DBAC7B6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13708-0662-124E-9891-823BFE843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5E72E-D6C6-1A4D-9737-9358F9F12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96825-728D-5B42-A6B7-E290E7DB9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702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98FDC3-E75A-F045-A164-C75A9C769F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29B428-B3A5-7B49-89D4-B91C3FAF88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7ABA7-FB37-D048-AC75-4C7B108E4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B48F0-3A71-F84F-B776-B3828EE11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E624F-F499-0C43-9A11-8C77611C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3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01363-72EF-4A46-8E42-432A21D9C06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5FBEFC-E59E-410E-8EB7-CF148CCED9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40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B2733D-2883-A64D-A94B-6998750A9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F9BD8-11CE-AB4C-9D45-E5015DAE7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CB6FD-62BB-7548-BD28-09C1A9AFB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2E6A9-0D5C-1643-9707-907BEAB29F2F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1FA1F9-8067-7D46-A6CC-25334A594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23EE0-8114-4E4B-831D-982EE6C8D0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198EE-8763-CD46-9F79-12FD910E17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242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ixnio.com/fauna-animals/insects-and-bugs/mosquito/ochlerotatus-triseriatus-mosquito-obtaining-a-blood-meal-from-a-human-han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/2.0/?ref=openverse" TargetMode="External"/><Relationship Id="rId5" Type="http://schemas.openxmlformats.org/officeDocument/2006/relationships/hyperlink" Target="https://www.flickr.com/photos/59258458@N03" TargetMode="External"/><Relationship Id="rId4" Type="http://schemas.openxmlformats.org/officeDocument/2006/relationships/hyperlink" Target="https://www.flickr.com/photos/59258458@N03/5464717974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bi.nlm.nih.gov/pmc/articles/PMC6726584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pubmed.ncbi.nlm.nih.gov/27116282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da.gov/media/163737/download" TargetMode="External"/><Relationship Id="rId2" Type="http://schemas.openxmlformats.org/officeDocument/2006/relationships/hyperlink" Target="https://www.fda.gov/media/123448/download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da.gov/media/148549/download" TargetMode="External"/><Relationship Id="rId4" Type="http://schemas.openxmlformats.org/officeDocument/2006/relationships/hyperlink" Target="https://www.fda.gov/media/114847/download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pubmed.ncbi.nlm.nih.gov/15138160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90EB6AE-B078-4328-B755-B4D8401FFB10}"/>
              </a:ext>
            </a:extLst>
          </p:cNvPr>
          <p:cNvSpPr>
            <a:spLocks noGrp="1"/>
          </p:cNvSpPr>
          <p:nvPr/>
        </p:nvSpPr>
        <p:spPr>
          <a:xfrm>
            <a:off x="379304" y="2296486"/>
            <a:ext cx="10272220" cy="11325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Pathogen Reduction of Blood and Blood Components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dirty="0">
                <a:solidFill>
                  <a:srgbClr val="007CB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 Regulator’s Perspective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i="1" u="none" strike="noStrike" kern="1200" cap="none" spc="0" normalizeH="0" baseline="0" noProof="0" dirty="0">
              <a:ln>
                <a:noFill/>
              </a:ln>
              <a:solidFill>
                <a:srgbClr val="007CBA"/>
              </a:solidFill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007CB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Carlos H. Villa, MD PhD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Associate Direct</a:t>
            </a:r>
            <a:r>
              <a:rPr lang="en-US" sz="1800" i="1" dirty="0">
                <a:solidFill>
                  <a:srgbClr val="007CB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 for Special Programs, Office of Blood Research and Review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solidFill>
                  <a:srgbClr val="007CB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Center for Biologics Evaluation and Research, U.S. Food and Drug Administration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Silver Spring, Maryland, USA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657D8E-1322-364E-952F-4E154FE816C0}"/>
              </a:ext>
            </a:extLst>
          </p:cNvPr>
          <p:cNvSpPr/>
          <p:nvPr/>
        </p:nvSpPr>
        <p:spPr>
          <a:xfrm>
            <a:off x="379304" y="6097490"/>
            <a:ext cx="2501660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FB2E21A9-6F00-AA49-B8A7-479B47680C5A}"/>
              </a:ext>
            </a:extLst>
          </p:cNvPr>
          <p:cNvSpPr txBox="1"/>
          <p:nvPr/>
        </p:nvSpPr>
        <p:spPr>
          <a:xfrm>
            <a:off x="276556" y="6144105"/>
            <a:ext cx="3236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May 10, 2023 – Bologna, Italy</a:t>
            </a:r>
          </a:p>
        </p:txBody>
      </p:sp>
    </p:spTree>
    <p:extLst>
      <p:ext uri="{BB962C8B-B14F-4D97-AF65-F5344CB8AC3E}">
        <p14:creationId xmlns:p14="http://schemas.microsoft.com/office/powerpoint/2010/main" val="115952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CE244-C461-3A2C-D075-B124870FE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Conflicts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1DCEA-39E5-0831-2587-AC4A5E2906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have no conflicts of interest to declare.</a:t>
            </a:r>
          </a:p>
        </p:txBody>
      </p:sp>
    </p:spTree>
    <p:extLst>
      <p:ext uri="{BB962C8B-B14F-4D97-AF65-F5344CB8AC3E}">
        <p14:creationId xmlns:p14="http://schemas.microsoft.com/office/powerpoint/2010/main" val="408664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E09C1-E5D5-6A09-5D1A-E6666D39A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4" y="1159097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Transfusion Transmitted Infections (TTIs)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53F8E-3D0A-D218-C6D3-847B20850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5116"/>
            <a:ext cx="6690665" cy="4772883"/>
          </a:xfrm>
        </p:spPr>
        <p:txBody>
          <a:bodyPr>
            <a:normAutofit fontScale="55000" lnSpcReduction="20000"/>
          </a:bodyPr>
          <a:lstStyle/>
          <a:p>
            <a:r>
              <a:rPr lang="en-US" b="0" i="0">
                <a:solidFill>
                  <a:srgbClr val="1C1D1E"/>
                </a:solidFill>
                <a:effectLst/>
                <a:latin typeface="Open Sans" panose="020B0606030504020204" pitchFamily="34" charset="0"/>
              </a:rPr>
              <a:t>While rare, TTIs remain among the most significant potential complications of blood transfusion, and risks persist despite advances in donor screening and testing</a:t>
            </a:r>
            <a:endParaRPr lang="en-US">
              <a:solidFill>
                <a:srgbClr val="1C1D1E"/>
              </a:solidFill>
              <a:latin typeface="Open Sans" panose="020B0606030504020204" pitchFamily="34" charset="0"/>
            </a:endParaRPr>
          </a:p>
          <a:p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Donor screening and testing are subject to limitations</a:t>
            </a:r>
          </a:p>
          <a:p>
            <a:pPr lvl="1"/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Test sensitivity</a:t>
            </a:r>
          </a:p>
          <a:p>
            <a:pPr lvl="1"/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Test development</a:t>
            </a:r>
          </a:p>
          <a:p>
            <a:pPr lvl="1"/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Logistic complexity</a:t>
            </a:r>
          </a:p>
          <a:p>
            <a:pPr lvl="1"/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Cost</a:t>
            </a:r>
          </a:p>
          <a:p>
            <a:pPr lvl="1"/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Potential deferral of otherwise eligible donors</a:t>
            </a:r>
          </a:p>
          <a:p>
            <a:r>
              <a:rPr lang="en-US" b="1">
                <a:solidFill>
                  <a:srgbClr val="007DBC"/>
                </a:solidFill>
                <a:latin typeface="Open Sans" panose="020B0606030504020204" pitchFamily="34" charset="0"/>
              </a:rPr>
              <a:t>Emerging or novel pathogens</a:t>
            </a:r>
            <a:r>
              <a:rPr lang="en-US" b="1">
                <a:solidFill>
                  <a:srgbClr val="1C1D1E"/>
                </a:solidFill>
                <a:latin typeface="Open Sans" panose="020B0606030504020204" pitchFamily="34" charset="0"/>
              </a:rPr>
              <a:t> </a:t>
            </a:r>
            <a:r>
              <a:rPr lang="en-US">
                <a:solidFill>
                  <a:srgbClr val="1C1D1E"/>
                </a:solidFill>
                <a:latin typeface="Open Sans" panose="020B0606030504020204" pitchFamily="34" charset="0"/>
              </a:rPr>
              <a:t>are a significant challenge</a:t>
            </a:r>
          </a:p>
          <a:p>
            <a:endParaRPr lang="en-US">
              <a:solidFill>
                <a:srgbClr val="1C1D1E"/>
              </a:solidFill>
              <a:latin typeface="Open Sans" panose="020B0606030504020204" pitchFamily="34" charset="0"/>
            </a:endParaRPr>
          </a:p>
          <a:p>
            <a:endParaRPr lang="en-US"/>
          </a:p>
        </p:txBody>
      </p:sp>
      <p:pic>
        <p:nvPicPr>
          <p:cNvPr id="7" name="Picture 6" descr="A close up of a bug&#10;&#10;Description automatically generated with medium confidence">
            <a:extLst>
              <a:ext uri="{FF2B5EF4-FFF2-40B4-BE49-F238E27FC236}">
                <a16:creationId xmlns:a16="http://schemas.microsoft.com/office/drawing/2014/main" id="{692A3317-00AE-018A-A2DA-DA6BA0F91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28866" y="2716726"/>
            <a:ext cx="3824933" cy="25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71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F7762-1BCA-62EA-9D05-C8C5AC38E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FDA’s Approach to Blood 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D108B-3E65-BEFA-27E3-9A10EAFA6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7530" y="2122186"/>
            <a:ext cx="6637638" cy="4351338"/>
          </a:xfrm>
        </p:spPr>
        <p:txBody>
          <a:bodyPr>
            <a:normAutofit/>
          </a:bodyPr>
          <a:lstStyle/>
          <a:p>
            <a:r>
              <a:rPr lang="en-US" sz="3600"/>
              <a:t>Consists of </a:t>
            </a:r>
            <a:r>
              <a:rPr lang="en-US" sz="3600" b="1">
                <a:solidFill>
                  <a:srgbClr val="007DBC"/>
                </a:solidFill>
              </a:rPr>
              <a:t>multi-layered</a:t>
            </a:r>
            <a:r>
              <a:rPr lang="en-US" sz="3600"/>
              <a:t> protections for donated blood</a:t>
            </a:r>
          </a:p>
          <a:p>
            <a:pPr lvl="1"/>
            <a:r>
              <a:rPr lang="en-US" sz="3200"/>
              <a:t>Donor education and screening</a:t>
            </a:r>
          </a:p>
          <a:p>
            <a:pPr lvl="1"/>
            <a:r>
              <a:rPr lang="en-US" sz="3200"/>
              <a:t>Donation testing </a:t>
            </a:r>
          </a:p>
          <a:p>
            <a:pPr lvl="1"/>
            <a:r>
              <a:rPr lang="en-US" sz="3200"/>
              <a:t>Donor deferral lists</a:t>
            </a:r>
          </a:p>
          <a:p>
            <a:pPr lvl="1"/>
            <a:r>
              <a:rPr lang="en-US" sz="3200"/>
              <a:t>Quarantine, recall, and lookback</a:t>
            </a:r>
          </a:p>
          <a:p>
            <a:pPr lvl="1"/>
            <a:r>
              <a:rPr lang="en-US" sz="3200"/>
              <a:t>Problems and deficiencies</a:t>
            </a:r>
          </a:p>
        </p:txBody>
      </p:sp>
      <p:pic>
        <p:nvPicPr>
          <p:cNvPr id="5" name="Picture 4" descr="Colorful architectural waveform">
            <a:extLst>
              <a:ext uri="{FF2B5EF4-FFF2-40B4-BE49-F238E27FC236}">
                <a16:creationId xmlns:a16="http://schemas.microsoft.com/office/drawing/2014/main" id="{AB62C15B-E206-52E3-8E29-1D8879D22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768" y="2743200"/>
            <a:ext cx="3857138" cy="264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92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8B0B3-FD77-FE94-EC31-FFD4CAC87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3" y="825971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A new layer: </a:t>
            </a:r>
            <a:br>
              <a:rPr lang="en-US"/>
            </a:br>
            <a:r>
              <a:rPr lang="en-US"/>
              <a:t>Pathogen Reduction Technology (PRT)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81DA2-6D6C-4725-79A7-40E349ED8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7489" y="2233398"/>
            <a:ext cx="10344069" cy="4351338"/>
          </a:xfrm>
        </p:spPr>
        <p:txBody>
          <a:bodyPr>
            <a:noAutofit/>
          </a:bodyPr>
          <a:lstStyle/>
          <a:p>
            <a:r>
              <a:rPr lang="en-US" sz="2800" dirty="0"/>
              <a:t>PRT can inactivate pathogens to reduce the risk of TTIs</a:t>
            </a:r>
          </a:p>
          <a:p>
            <a:r>
              <a:rPr lang="en-US" sz="2800" dirty="0"/>
              <a:t>PR devices have historically been designed to target nucleic acids </a:t>
            </a:r>
          </a:p>
          <a:p>
            <a:pPr lvl="1"/>
            <a:r>
              <a:rPr lang="en-US" sz="2800" dirty="0"/>
              <a:t>Rationale: platelets, plasma, and RBCs do not rely on nucleic acids to be viable/effective, but pathogens will be unable to replicate </a:t>
            </a:r>
          </a:p>
          <a:p>
            <a:r>
              <a:rPr lang="en-US" sz="2800" dirty="0"/>
              <a:t>Alternative approaches used in manufacture of blood derivatives, such as solvent/detergent treatment, may not be </a:t>
            </a:r>
          </a:p>
          <a:p>
            <a:pPr marL="0" indent="0">
              <a:buNone/>
            </a:pPr>
            <a:r>
              <a:rPr lang="en-US" sz="2800" dirty="0"/>
              <a:t>      viable candidates for cellular components of blood</a:t>
            </a:r>
          </a:p>
        </p:txBody>
      </p:sp>
    </p:spTree>
    <p:extLst>
      <p:ext uri="{BB962C8B-B14F-4D97-AF65-F5344CB8AC3E}">
        <p14:creationId xmlns:p14="http://schemas.microsoft.com/office/powerpoint/2010/main" val="218984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A09AA-46E4-4720-BC02-598D98558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087" y="407772"/>
            <a:ext cx="9603259" cy="1325563"/>
          </a:xfrm>
        </p:spPr>
        <p:txBody>
          <a:bodyPr>
            <a:normAutofit fontScale="90000"/>
          </a:bodyPr>
          <a:lstStyle/>
          <a:p>
            <a:r>
              <a:rPr lang="en-US"/>
              <a:t>Current Status of Pathogen Reduction for Blood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E6C53-CB92-48EB-BE79-9FA001038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352" y="1980472"/>
            <a:ext cx="11022432" cy="444664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Examples of technologies investigated to date: </a:t>
            </a:r>
          </a:p>
          <a:p>
            <a:pPr lvl="1"/>
            <a:r>
              <a:rPr lang="en-US" b="1" dirty="0" err="1"/>
              <a:t>Amotosalen</a:t>
            </a:r>
            <a:r>
              <a:rPr lang="en-US" b="1" dirty="0"/>
              <a:t>/UVA (INTERCEPT System for Plasma and Platelets) </a:t>
            </a:r>
            <a:r>
              <a:rPr lang="en-US" b="1" dirty="0">
                <a:solidFill>
                  <a:srgbClr val="007DBC"/>
                </a:solidFill>
              </a:rPr>
              <a:t>[approved in US]</a:t>
            </a:r>
          </a:p>
          <a:p>
            <a:pPr lvl="1"/>
            <a:r>
              <a:rPr lang="en-US" dirty="0" err="1"/>
              <a:t>Amustaline</a:t>
            </a:r>
            <a:r>
              <a:rPr lang="en-US" dirty="0"/>
              <a:t>/S-303 (INTERCEPT System for RBCs)</a:t>
            </a:r>
          </a:p>
          <a:p>
            <a:pPr lvl="1"/>
            <a:r>
              <a:rPr lang="en-US" dirty="0"/>
              <a:t>Riboflavin/UVA/UVB (Mirasol) </a:t>
            </a:r>
          </a:p>
          <a:p>
            <a:pPr lvl="1"/>
            <a:r>
              <a:rPr lang="en-US" dirty="0"/>
              <a:t>UVC (THERAFLEX UV-Platelets)  </a:t>
            </a:r>
          </a:p>
          <a:p>
            <a:pPr lvl="1"/>
            <a:r>
              <a:rPr lang="en-US" dirty="0"/>
              <a:t>Methylene blue/visible light (THERAFLEX MB-Plasma)</a:t>
            </a:r>
          </a:p>
          <a:p>
            <a:r>
              <a:rPr lang="en-US" dirty="0"/>
              <a:t>PR technologies subject to certain limitations</a:t>
            </a:r>
          </a:p>
          <a:p>
            <a:pPr lvl="1"/>
            <a:r>
              <a:rPr lang="en-US" dirty="0"/>
              <a:t>Inadequate inactivation of certain pathogens</a:t>
            </a:r>
          </a:p>
          <a:p>
            <a:pPr lvl="1"/>
            <a:r>
              <a:rPr lang="en-US" dirty="0"/>
              <a:t>Applicability to only certain components</a:t>
            </a:r>
          </a:p>
          <a:p>
            <a:pPr lvl="1"/>
            <a:r>
              <a:rPr lang="en-US" dirty="0"/>
              <a:t>Potential adverse effects on quality of components</a:t>
            </a:r>
          </a:p>
          <a:p>
            <a:pPr lvl="1"/>
            <a:r>
              <a:rPr lang="en-US" dirty="0"/>
              <a:t>Complexity/cost of implementation</a:t>
            </a:r>
          </a:p>
          <a:p>
            <a:pPr lvl="1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139C63-C2E4-844E-7807-32859B696041}"/>
              </a:ext>
            </a:extLst>
          </p:cNvPr>
          <p:cNvSpPr/>
          <p:nvPr/>
        </p:nvSpPr>
        <p:spPr>
          <a:xfrm>
            <a:off x="1" y="6319477"/>
            <a:ext cx="9169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Marks, P. and Verdun, N. (2019), Toward universal pathogen reduction of the blood supply (Conference Report, p. 3002). Transfusion, 59: 3026-3028. https://doi.org/10.1111/trf.15410</a:t>
            </a:r>
          </a:p>
        </p:txBody>
      </p:sp>
    </p:spTree>
    <p:extLst>
      <p:ext uri="{BB962C8B-B14F-4D97-AF65-F5344CB8AC3E}">
        <p14:creationId xmlns:p14="http://schemas.microsoft.com/office/powerpoint/2010/main" val="3480145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5823-F0ED-4F94-B584-65A9ED76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Targeting Nucleic Acid</a:t>
            </a:r>
            <a:br>
              <a:rPr lang="en-US"/>
            </a:br>
            <a:r>
              <a:rPr lang="en-US"/>
              <a:t>as an Approach to PR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7F76C-23E5-4016-AC15-B51724EF4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627" y="2345123"/>
            <a:ext cx="10690654" cy="435133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Small molecules are </a:t>
            </a:r>
            <a:r>
              <a:rPr lang="en-US" dirty="0">
                <a:solidFill>
                  <a:srgbClr val="007DBC"/>
                </a:solidFill>
              </a:rPr>
              <a:t>not perfectly selective </a:t>
            </a:r>
            <a:r>
              <a:rPr lang="en-US" dirty="0"/>
              <a:t>for nucleic acid binding/reactivity, so there is off-target damage (e.g., generation of ROS with photochemical approaches)</a:t>
            </a:r>
          </a:p>
          <a:p>
            <a:r>
              <a:rPr lang="en-US" dirty="0"/>
              <a:t>Nucleic acids may have a role in normal physiology of RBCs and platelets, so nucleic acid targeting </a:t>
            </a:r>
            <a:r>
              <a:rPr lang="en-US" dirty="0">
                <a:solidFill>
                  <a:srgbClr val="007DBC"/>
                </a:solidFill>
              </a:rPr>
              <a:t>may impact component quality</a:t>
            </a:r>
          </a:p>
          <a:p>
            <a:r>
              <a:rPr lang="en-US" dirty="0"/>
              <a:t>Nucleic acid targeting is not specific to pathogens alone, so may need additional safety measures to off-set potential </a:t>
            </a:r>
          </a:p>
          <a:p>
            <a:pPr marL="0" indent="0">
              <a:buNone/>
            </a:pPr>
            <a:r>
              <a:rPr lang="en-US" dirty="0"/>
              <a:t>      genotoxicity (e.g., quenching, adsorption)</a:t>
            </a:r>
          </a:p>
          <a:p>
            <a:r>
              <a:rPr lang="en-US" dirty="0"/>
              <a:t>Some pathogens may be resistant</a:t>
            </a:r>
          </a:p>
        </p:txBody>
      </p:sp>
    </p:spTree>
    <p:extLst>
      <p:ext uri="{BB962C8B-B14F-4D97-AF65-F5344CB8AC3E}">
        <p14:creationId xmlns:p14="http://schemas.microsoft.com/office/powerpoint/2010/main" val="68515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8F18-7C4A-5D7E-9311-EE2164142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4" y="480178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The Ideal PRT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DD61-3F62-3DE9-354D-ACB2E568D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2450"/>
            <a:ext cx="6514070" cy="5405550"/>
          </a:xfrm>
        </p:spPr>
        <p:txBody>
          <a:bodyPr>
            <a:normAutofit fontScale="55000" lnSpcReduction="20000"/>
          </a:bodyPr>
          <a:lstStyle/>
          <a:p>
            <a:r>
              <a:rPr lang="en-US"/>
              <a:t>Inactivate known pathogens by at least several orders of magnitude (e.g., &gt;5 log)</a:t>
            </a:r>
          </a:p>
          <a:p>
            <a:pPr lvl="1"/>
            <a:r>
              <a:rPr lang="en-US"/>
              <a:t>Provide a safety margin for unknown pathogens</a:t>
            </a:r>
          </a:p>
          <a:p>
            <a:r>
              <a:rPr lang="en-US"/>
              <a:t>Poses no increase in carcinogenic, immunogenic, or reactogenic risk</a:t>
            </a:r>
          </a:p>
          <a:p>
            <a:r>
              <a:rPr lang="en-US"/>
              <a:t>Can be performed on </a:t>
            </a:r>
            <a:r>
              <a:rPr lang="en-US" b="1">
                <a:solidFill>
                  <a:srgbClr val="007DBC"/>
                </a:solidFill>
              </a:rPr>
              <a:t>whole blood </a:t>
            </a:r>
            <a:r>
              <a:rPr lang="en-US"/>
              <a:t>up-front and allow separation into components (plasma, platelets, RBCs) with retained function</a:t>
            </a:r>
          </a:p>
          <a:p>
            <a:r>
              <a:rPr lang="en-US"/>
              <a:t>No need for major capital equipment, applied easily to whole blood or apheresis donations</a:t>
            </a:r>
          </a:p>
          <a:p>
            <a:r>
              <a:rPr lang="en-US"/>
              <a:t>Eliminates need for leukoreduction and irradiation</a:t>
            </a:r>
          </a:p>
          <a:p>
            <a:r>
              <a:rPr lang="en-US"/>
              <a:t>Cost sufficiently modest that with reduction of testing for certain pathogens, it is cost-neutral or cost-advantageous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199385-EE71-67EA-883F-296EA85B1F30}"/>
              </a:ext>
            </a:extLst>
          </p:cNvPr>
          <p:cNvSpPr/>
          <p:nvPr/>
        </p:nvSpPr>
        <p:spPr>
          <a:xfrm>
            <a:off x="0" y="6319477"/>
            <a:ext cx="93685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Marks, P. and Verdun, N. (2019), Toward universal pathogen reduction of the blood supply (Conference Report, p. 3002). Transfusion, 59: 3026-3028. https://doi.org/10.1111/trf.15410</a:t>
            </a:r>
          </a:p>
        </p:txBody>
      </p:sp>
      <p:pic>
        <p:nvPicPr>
          <p:cNvPr id="1026" name="Picture 2" descr="Fancy Intense Blue, Oval Diamond by Leibish &amp; Co">
            <a:extLst>
              <a:ext uri="{FF2B5EF4-FFF2-40B4-BE49-F238E27FC236}">
                <a16:creationId xmlns:a16="http://schemas.microsoft.com/office/drawing/2014/main" id="{8C978879-E0B0-B1B0-C2F5-A191ECF9E5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172" y="1285875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E6EBAC-6FF2-922C-9B47-DF47B40EB8FB}"/>
              </a:ext>
            </a:extLst>
          </p:cNvPr>
          <p:cNvSpPr txBox="1"/>
          <p:nvPr/>
        </p:nvSpPr>
        <p:spPr>
          <a:xfrm>
            <a:off x="8620125" y="5441320"/>
            <a:ext cx="305829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>
                <a:solidFill>
                  <a:srgbClr val="30272E"/>
                </a:solidFill>
                <a:effectLst/>
                <a:latin typeface="Inter"/>
              </a:rPr>
              <a:t>"</a:t>
            </a:r>
            <a:r>
              <a:rPr lang="en-US" sz="1050" b="0" i="0">
                <a:effectLst/>
                <a:latin typeface="Inter"/>
                <a:hlinkClick r:id="rId4"/>
              </a:rPr>
              <a:t>Fancy Intense Blue, Oval Diamond by </a:t>
            </a:r>
            <a:r>
              <a:rPr lang="en-US" sz="1050" b="0" i="0" err="1">
                <a:effectLst/>
                <a:latin typeface="Inter"/>
                <a:hlinkClick r:id="rId4"/>
              </a:rPr>
              <a:t>Leibish</a:t>
            </a:r>
            <a:r>
              <a:rPr lang="en-US" sz="1050" b="0" i="0">
                <a:effectLst/>
                <a:latin typeface="Inter"/>
                <a:hlinkClick r:id="rId4"/>
              </a:rPr>
              <a:t> &amp; Co</a:t>
            </a:r>
            <a:r>
              <a:rPr lang="en-US" sz="1050" b="0" i="0">
                <a:solidFill>
                  <a:srgbClr val="30272E"/>
                </a:solidFill>
                <a:effectLst/>
                <a:latin typeface="Inter"/>
              </a:rPr>
              <a:t>" by </a:t>
            </a:r>
            <a:r>
              <a:rPr lang="en-US" sz="1050" b="0" i="0">
                <a:effectLst/>
                <a:latin typeface="Inter"/>
                <a:hlinkClick r:id="rId5"/>
              </a:rPr>
              <a:t>FancyDiamonds.net</a:t>
            </a:r>
            <a:r>
              <a:rPr lang="en-US" sz="1050" b="0" i="0">
                <a:solidFill>
                  <a:srgbClr val="30272E"/>
                </a:solidFill>
                <a:effectLst/>
                <a:latin typeface="Inter"/>
              </a:rPr>
              <a:t> is licensed under </a:t>
            </a:r>
            <a:r>
              <a:rPr lang="en-US" sz="1050" b="0" i="0">
                <a:effectLst/>
                <a:latin typeface="Inter"/>
                <a:hlinkClick r:id="rId6"/>
              </a:rPr>
              <a:t>CC BY 2.0</a:t>
            </a:r>
            <a:r>
              <a:rPr lang="en-US" sz="1050" b="0" i="0">
                <a:solidFill>
                  <a:srgbClr val="30272E"/>
                </a:solidFill>
                <a:effectLst/>
                <a:latin typeface="Inter"/>
              </a:rPr>
              <a:t>.</a:t>
            </a:r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538532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25BDD-885C-45D0-8FC8-ED52CDB8B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US"/>
              <a:t>PR of Whole Blood (WB)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F234D-EFA1-47AD-9560-0E43E3A43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WB presents several challenges:</a:t>
            </a:r>
          </a:p>
          <a:p>
            <a:pPr lvl="1"/>
            <a:r>
              <a:rPr lang="en-US"/>
              <a:t>Limited light penetrance is a challenge for photosensitization approaches</a:t>
            </a:r>
          </a:p>
          <a:p>
            <a:pPr lvl="1"/>
            <a:r>
              <a:rPr lang="en-US"/>
              <a:t>Must be rapid and inexpensive to facilitate further manufacture into components</a:t>
            </a:r>
          </a:p>
          <a:p>
            <a:pPr lvl="1"/>
            <a:r>
              <a:rPr lang="en-US"/>
              <a:t>Each component may be differentially sensitive to the intended approach</a:t>
            </a:r>
          </a:p>
          <a:p>
            <a:r>
              <a:rPr lang="en-US"/>
              <a:t>As with all PRT, the central challenge is achieving </a:t>
            </a:r>
            <a:r>
              <a:rPr lang="en-US" b="1">
                <a:solidFill>
                  <a:srgbClr val="007DBC"/>
                </a:solidFill>
              </a:rPr>
              <a:t>large enough inactivation</a:t>
            </a:r>
            <a:r>
              <a:rPr lang="en-US">
                <a:solidFill>
                  <a:srgbClr val="007DBC"/>
                </a:solidFill>
              </a:rPr>
              <a:t> </a:t>
            </a:r>
            <a:r>
              <a:rPr lang="en-US"/>
              <a:t>to prevent disease transmission (e.g., &gt;5 log) while </a:t>
            </a:r>
            <a:r>
              <a:rPr lang="en-US" b="1">
                <a:solidFill>
                  <a:srgbClr val="007DBC"/>
                </a:solidFill>
              </a:rPr>
              <a:t>preserving quality </a:t>
            </a:r>
            <a:r>
              <a:rPr lang="en-US"/>
              <a:t>of subsequent components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8A67CA-B3BA-4E89-9951-B743CD0FCFEE}"/>
              </a:ext>
            </a:extLst>
          </p:cNvPr>
          <p:cNvCxnSpPr/>
          <p:nvPr/>
        </p:nvCxnSpPr>
        <p:spPr>
          <a:xfrm flipV="1">
            <a:off x="3326674" y="5199017"/>
            <a:ext cx="5590903" cy="931817"/>
          </a:xfrm>
          <a:prstGeom prst="line">
            <a:avLst/>
          </a:prstGeom>
          <a:ln w="57150"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1DDAAE9-8869-4DD7-B301-A8F90DD3DB1A}"/>
              </a:ext>
            </a:extLst>
          </p:cNvPr>
          <p:cNvSpPr/>
          <p:nvPr/>
        </p:nvSpPr>
        <p:spPr>
          <a:xfrm>
            <a:off x="5826034" y="5664925"/>
            <a:ext cx="539931" cy="531223"/>
          </a:xfrm>
          <a:prstGeom prst="triangl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AAA7A8-30B8-4DA3-8ECA-7E1D1F65137C}"/>
              </a:ext>
            </a:extLst>
          </p:cNvPr>
          <p:cNvSpPr txBox="1"/>
          <p:nvPr/>
        </p:nvSpPr>
        <p:spPr>
          <a:xfrm>
            <a:off x="2347495" y="6196148"/>
            <a:ext cx="1958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component quality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CE239B-7C96-4E21-948C-5E759B8A0F76}"/>
              </a:ext>
            </a:extLst>
          </p:cNvPr>
          <p:cNvSpPr txBox="1"/>
          <p:nvPr/>
        </p:nvSpPr>
        <p:spPr>
          <a:xfrm>
            <a:off x="7897427" y="5420002"/>
            <a:ext cx="1567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pathogen inactivation</a:t>
            </a:r>
          </a:p>
        </p:txBody>
      </p:sp>
    </p:spTree>
    <p:extLst>
      <p:ext uri="{BB962C8B-B14F-4D97-AF65-F5344CB8AC3E}">
        <p14:creationId xmlns:p14="http://schemas.microsoft.com/office/powerpoint/2010/main" val="3208179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BE9A7-6499-CB35-87A2-0B7657FA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54572" y="430554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FDA Initiatives in PRT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BFC20-26AA-6E94-648E-96E3FF251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785240"/>
          </a:xfrm>
        </p:spPr>
        <p:txBody>
          <a:bodyPr>
            <a:normAutofit lnSpcReduction="10000"/>
          </a:bodyPr>
          <a:lstStyle/>
          <a:p>
            <a:r>
              <a:rPr lang="en-US" sz="2400"/>
              <a:t>In order to proactively address public health challenges and emerging infectious diseases, CBER identified development and facilitation of application of novel technology toward universal PRT of the blood supply as a key strategy</a:t>
            </a:r>
          </a:p>
          <a:p>
            <a:r>
              <a:rPr lang="en-US" sz="2400"/>
              <a:t>Through investments in intramural and extramural research, CBER is evaluating the ability of technology to inactivate a range of pathogens and the functionality of blood components after exposure to PRT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ECCE11-47E4-FBE8-5110-10E2BDE77D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9974" y="0"/>
            <a:ext cx="5395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21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1A31-7223-0ED8-A050-A3D878DF5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FDA Initiatives to Advance PRT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86332-0E7D-348D-3472-47625B8E55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3" y="2009776"/>
            <a:ext cx="11345470" cy="428604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FDA hosted a public workshop on PRT for blood safety in 2018</a:t>
            </a:r>
          </a:p>
          <a:p>
            <a:pPr lvl="1"/>
            <a:r>
              <a:rPr lang="en-US" dirty="0">
                <a:hlinkClick r:id="rId2"/>
              </a:rPr>
              <a:t>https://www.ncbi.nlm.nih.gov/pmc/articles/PMC6726584/</a:t>
            </a:r>
            <a:r>
              <a:rPr lang="en-US" dirty="0"/>
              <a:t> </a:t>
            </a:r>
          </a:p>
          <a:p>
            <a:pPr marL="609585" lvl="1" indent="0">
              <a:buNone/>
            </a:pPr>
            <a:r>
              <a:rPr lang="en-US" dirty="0"/>
              <a:t>Atreya, et al., </a:t>
            </a:r>
            <a:r>
              <a:rPr lang="fr-FR" dirty="0"/>
              <a:t>Transfusion. 2019 Sep; 59(9): 3002–3025.</a:t>
            </a:r>
            <a:endParaRPr lang="en-US" dirty="0"/>
          </a:p>
          <a:p>
            <a:r>
              <a:rPr lang="en-US" dirty="0"/>
              <a:t>Broad Agency Announcement</a:t>
            </a:r>
          </a:p>
          <a:p>
            <a:pPr lvl="1"/>
            <a:r>
              <a:rPr lang="en-US" dirty="0"/>
              <a:t>FDA funds extramural research through an agency-wide Broad Agency Announcement (BAA) for research and development to support regulatory science and innovation</a:t>
            </a:r>
          </a:p>
          <a:p>
            <a:r>
              <a:rPr lang="en-US" dirty="0"/>
              <a:t>OBRR has established an intramural pathogen reduction research program that conducts collaborative research to advance promising candidate technologies</a:t>
            </a:r>
          </a:p>
          <a:p>
            <a:pPr lvl="1"/>
            <a:r>
              <a:rPr lang="en-US" dirty="0"/>
              <a:t>Includes development of model systems to measure </a:t>
            </a:r>
          </a:p>
          <a:p>
            <a:pPr marL="609585" lvl="1" indent="0">
              <a:buNone/>
            </a:pPr>
            <a:r>
              <a:rPr lang="en-US" dirty="0"/>
              <a:t>component quality and inactivation of various pathogen types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87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ABACE-8EE3-486A-ACAC-0CB31476D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643" y="316169"/>
            <a:ext cx="10515600" cy="1325563"/>
          </a:xfrm>
        </p:spPr>
        <p:txBody>
          <a:bodyPr>
            <a:normAutofit/>
          </a:bodyPr>
          <a:lstStyle/>
          <a:p>
            <a:r>
              <a:rPr lang="en-US"/>
              <a:t>Areas of Potential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6BA82-C3A0-4C68-854C-5B0507DAD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5656"/>
            <a:ext cx="10970623" cy="4914809"/>
          </a:xfrm>
        </p:spPr>
        <p:txBody>
          <a:bodyPr>
            <a:normAutofit fontScale="92500" lnSpcReduction="20000"/>
          </a:bodyPr>
          <a:lstStyle/>
          <a:p>
            <a:r>
              <a:rPr lang="en-US" b="1"/>
              <a:t>Improve/optimize existing technologies</a:t>
            </a:r>
          </a:p>
          <a:p>
            <a:pPr lvl="1"/>
            <a:r>
              <a:rPr lang="en-US"/>
              <a:t>Make current approaches more potent or selective</a:t>
            </a:r>
          </a:p>
          <a:p>
            <a:pPr lvl="1"/>
            <a:r>
              <a:rPr lang="en-US"/>
              <a:t>Mitigate damage to blood components</a:t>
            </a:r>
          </a:p>
          <a:p>
            <a:pPr lvl="2"/>
            <a:endParaRPr lang="en-US"/>
          </a:p>
          <a:p>
            <a:r>
              <a:rPr lang="en-US" b="1"/>
              <a:t>Adapt related technologies to improve PR of WB</a:t>
            </a:r>
          </a:p>
          <a:p>
            <a:pPr lvl="1"/>
            <a:r>
              <a:rPr lang="en-US"/>
              <a:t>E.g., apheresis instrumentation</a:t>
            </a:r>
          </a:p>
          <a:p>
            <a:pPr lvl="2"/>
            <a:endParaRPr lang="en-US"/>
          </a:p>
          <a:p>
            <a:r>
              <a:rPr lang="en-US" b="1"/>
              <a:t>Develop new technologies</a:t>
            </a:r>
          </a:p>
          <a:p>
            <a:pPr lvl="1"/>
            <a:r>
              <a:rPr lang="en-US"/>
              <a:t>Entirely new approaches?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952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93B7-C430-5F38-C22C-9668D87EF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Device Paradigm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6D3715-7885-B893-408B-8A97DAFF1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1" y="1949699"/>
            <a:ext cx="11345471" cy="4286043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Following device </a:t>
            </a:r>
            <a:r>
              <a:rPr lang="en-US" sz="3200" b="1" dirty="0">
                <a:solidFill>
                  <a:srgbClr val="007DBC"/>
                </a:solidFill>
              </a:rPr>
              <a:t>pre-market approval (PMA)</a:t>
            </a:r>
            <a:r>
              <a:rPr lang="en-US" sz="3200" dirty="0"/>
              <a:t>, devices can be marketed for use by blood establishments in manufacture of </a:t>
            </a:r>
            <a:r>
              <a:rPr lang="en-US" sz="3200" b="1" dirty="0">
                <a:solidFill>
                  <a:srgbClr val="007DBC"/>
                </a:solidFill>
              </a:rPr>
              <a:t>blood</a:t>
            </a:r>
            <a:r>
              <a:rPr lang="en-US" sz="3200" dirty="0">
                <a:solidFill>
                  <a:srgbClr val="007DBC"/>
                </a:solidFill>
              </a:rPr>
              <a:t> </a:t>
            </a:r>
            <a:r>
              <a:rPr lang="en-US" sz="3200" b="1" dirty="0">
                <a:solidFill>
                  <a:srgbClr val="007DBC"/>
                </a:solidFill>
              </a:rPr>
              <a:t>components</a:t>
            </a:r>
            <a:r>
              <a:rPr lang="en-US" sz="3200" dirty="0"/>
              <a:t> for transfusion</a:t>
            </a:r>
          </a:p>
          <a:p>
            <a:pPr lvl="1"/>
            <a:r>
              <a:rPr lang="en-US" sz="3200" dirty="0"/>
              <a:t>Class III devices subject to PMA</a:t>
            </a:r>
          </a:p>
          <a:p>
            <a:pPr lvl="1"/>
            <a:r>
              <a:rPr lang="en-US" sz="3200" dirty="0"/>
              <a:t>May require clinical studies to support approval of the device</a:t>
            </a:r>
          </a:p>
          <a:p>
            <a:pPr lvl="1"/>
            <a:r>
              <a:rPr lang="en-US" sz="3200" dirty="0"/>
              <a:t>Blood establishments can then submit </a:t>
            </a:r>
          </a:p>
          <a:p>
            <a:pPr marL="609585" lvl="1" indent="0">
              <a:buNone/>
            </a:pPr>
            <a:r>
              <a:rPr lang="en-US" sz="3200" dirty="0"/>
              <a:t>for </a:t>
            </a:r>
            <a:r>
              <a:rPr lang="en-US" sz="3200" b="1" dirty="0">
                <a:solidFill>
                  <a:srgbClr val="007DBC"/>
                </a:solidFill>
              </a:rPr>
              <a:t>licensure</a:t>
            </a:r>
            <a:r>
              <a:rPr lang="en-US" sz="3200" dirty="0"/>
              <a:t> of the components manufactured </a:t>
            </a:r>
          </a:p>
          <a:p>
            <a:pPr marL="609585" lvl="1" indent="0">
              <a:buNone/>
            </a:pPr>
            <a:r>
              <a:rPr lang="en-US" sz="3200" dirty="0"/>
              <a:t>using the FDA-approved device</a:t>
            </a:r>
          </a:p>
          <a:p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367318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AC79F-1B36-5AEB-6446-BA6E043A6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4" y="714760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Regulatory Challenges in PR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8CFF1-B10E-A93E-8D2E-C00CAFD3B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65" y="1640780"/>
            <a:ext cx="9715346" cy="521722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While several in vitro models quantitatively measure inactivation of pathogens (‘log reduction’), this is not a direct measure of prevention of infection transmission</a:t>
            </a:r>
          </a:p>
          <a:p>
            <a:r>
              <a:rPr lang="en-US" sz="2800" dirty="0"/>
              <a:t>Level of inactivation necessary to prevent infection transmission is uncertain and difficult to study in a clinical setting</a:t>
            </a:r>
          </a:p>
          <a:p>
            <a:pPr lvl="1"/>
            <a:r>
              <a:rPr lang="en-US" sz="2400" dirty="0"/>
              <a:t>Interpretation typically relies on multivariable models to predict the probability of transmission</a:t>
            </a:r>
          </a:p>
          <a:p>
            <a:pPr lvl="1"/>
            <a:r>
              <a:rPr lang="en-US" sz="2400" dirty="0"/>
              <a:t>Likely to be pathogen dependent</a:t>
            </a:r>
          </a:p>
          <a:p>
            <a:pPr lvl="1"/>
            <a:r>
              <a:rPr lang="en-US" sz="2400" dirty="0"/>
              <a:t>AIMS study demonstrated that PR (Mirasol) can reduce the transmission of malaria (</a:t>
            </a:r>
            <a:r>
              <a:rPr lang="en-US" sz="2400" dirty="0">
                <a:hlinkClick r:id="rId2"/>
              </a:rPr>
              <a:t>https://pubmed.ncbi.nlm.nih.gov/27116282/</a:t>
            </a:r>
            <a:r>
              <a:rPr lang="en-US" sz="2400" dirty="0"/>
              <a:t>) </a:t>
            </a:r>
          </a:p>
          <a:p>
            <a:r>
              <a:rPr lang="en-US" sz="2800" dirty="0"/>
              <a:t>Necessity for continued donor screening (eligibility or testing), which has proven safety for multiple pathogens, needs to be considered on a case-by-case (or pathogen-by-pathogen) basis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58752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4976-F4B2-8C73-E094-63E052CAE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519" y="-274462"/>
            <a:ext cx="11345471" cy="2286000"/>
          </a:xfrm>
        </p:spPr>
        <p:txBody>
          <a:bodyPr>
            <a:normAutofit/>
          </a:bodyPr>
          <a:lstStyle/>
          <a:p>
            <a:r>
              <a:rPr lang="en-US" sz="4800" dirty="0"/>
              <a:t>Examples of PRT as an alternative to donation testing or donor deferral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BC614-5AFF-7248-0EF5-9D4302A03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519" y="1685934"/>
            <a:ext cx="9348996" cy="5002965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dirty="0">
                <a:solidFill>
                  <a:srgbClr val="007DBC"/>
                </a:solidFill>
              </a:rPr>
              <a:t>Bacteria</a:t>
            </a:r>
            <a:r>
              <a:rPr lang="en-US" sz="2400" dirty="0">
                <a:solidFill>
                  <a:srgbClr val="007DBC"/>
                </a:solidFill>
              </a:rPr>
              <a:t>: </a:t>
            </a:r>
            <a:r>
              <a:rPr lang="en-US" sz="2400" dirty="0"/>
              <a:t>Platelets treated with FDA approved pathogen reduction devices according to the device instructions for use need no further measures to control bacterial risk (</a:t>
            </a:r>
            <a:r>
              <a:rPr lang="en-US" sz="2400" dirty="0">
                <a:hlinkClick r:id="rId2"/>
              </a:rPr>
              <a:t>https://www.fda.gov/media/123448/download</a:t>
            </a:r>
            <a:r>
              <a:rPr lang="en-US" sz="2400" dirty="0"/>
              <a:t>) </a:t>
            </a:r>
          </a:p>
          <a:p>
            <a:r>
              <a:rPr lang="en-US" sz="2400" b="1" dirty="0">
                <a:solidFill>
                  <a:srgbClr val="007DBC"/>
                </a:solidFill>
              </a:rPr>
              <a:t>Malaria</a:t>
            </a:r>
            <a:r>
              <a:rPr lang="en-US" sz="2400" dirty="0"/>
              <a:t>: FDA allows blood establishments to collect platelet and/or plasma components from a donor who is a resident of a non-endemic country and who has traveled to or through a malaria endemic-area without a deferral period, provided the blood components are pathogen-reduced using an FDA-approved PR device effective against Plasmodium falciparum (</a:t>
            </a:r>
            <a:r>
              <a:rPr lang="en-US" sz="2400" dirty="0">
                <a:hlinkClick r:id="rId3"/>
              </a:rPr>
              <a:t>https://www.fda.gov/media/163737/download</a:t>
            </a:r>
            <a:r>
              <a:rPr lang="en-US" sz="2400" dirty="0"/>
              <a:t>)</a:t>
            </a:r>
          </a:p>
          <a:p>
            <a:r>
              <a:rPr lang="en-US" sz="2400" b="1" dirty="0">
                <a:solidFill>
                  <a:srgbClr val="007DBC"/>
                </a:solidFill>
              </a:rPr>
              <a:t>Babesia</a:t>
            </a:r>
            <a:r>
              <a:rPr lang="en-US" sz="2400" dirty="0"/>
              <a:t>: Pathogen reduction can be used as an alternative to testing or donor questions to reduce the risk of transfusion-transmitted babesiosis (</a:t>
            </a:r>
            <a:r>
              <a:rPr lang="en-US" sz="2400" dirty="0">
                <a:hlinkClick r:id="rId4"/>
              </a:rPr>
              <a:t>https://www.fda.gov/media/114847/download</a:t>
            </a:r>
            <a:r>
              <a:rPr lang="en-US" sz="2400" dirty="0"/>
              <a:t>) </a:t>
            </a:r>
          </a:p>
          <a:p>
            <a:r>
              <a:rPr lang="en-US" sz="2400" b="1" dirty="0">
                <a:solidFill>
                  <a:srgbClr val="007DBC"/>
                </a:solidFill>
              </a:rPr>
              <a:t>Zika</a:t>
            </a:r>
            <a:r>
              <a:rPr lang="en-US" sz="2400" dirty="0"/>
              <a:t>: Although Zika virus (ZIKV) is no longer considered a relevant TTI (</a:t>
            </a:r>
            <a:r>
              <a:rPr lang="en-US" sz="2400" dirty="0">
                <a:hlinkClick r:id="rId5"/>
              </a:rPr>
              <a:t>https://www.fda.gov/media/148549/download</a:t>
            </a:r>
            <a:r>
              <a:rPr lang="en-US" sz="2400" dirty="0"/>
              <a:t> ), when testing blood donations for ZIKV was required, as an alternative to testing, blood establishments could comply with regulatory requirements by using an FDA-approved pathogen reduction device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2003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34B51-ED35-E0E5-C9E8-7417BECAB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13614"/>
            <a:ext cx="11813059" cy="926020"/>
          </a:xfrm>
        </p:spPr>
        <p:txBody>
          <a:bodyPr>
            <a:normAutofit fontScale="90000"/>
          </a:bodyPr>
          <a:lstStyle/>
          <a:p>
            <a:r>
              <a:rPr lang="en-US"/>
              <a:t>Demonstrating Safety and Efficacy </a:t>
            </a:r>
            <a:br>
              <a:rPr lang="en-US"/>
            </a:br>
            <a:r>
              <a:rPr lang="en-US"/>
              <a:t>of Pathogen Reduced Blood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D029E-72E7-1492-FCCB-41F0D66B63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246" y="2187146"/>
            <a:ext cx="10789508" cy="444843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evidence needed to support pre-market approval of a PR device is based on FDA’s </a:t>
            </a:r>
            <a:r>
              <a:rPr lang="en-US" b="1" dirty="0">
                <a:solidFill>
                  <a:srgbClr val="007DBC"/>
                </a:solidFill>
              </a:rPr>
              <a:t>product-specific assessment </a:t>
            </a:r>
            <a:r>
              <a:rPr lang="en-US" dirty="0"/>
              <a:t>of the benefits and risks</a:t>
            </a:r>
          </a:p>
          <a:p>
            <a:r>
              <a:rPr lang="en-US" dirty="0"/>
              <a:t>Evidence can come from multiple sources:</a:t>
            </a:r>
          </a:p>
          <a:p>
            <a:pPr lvl="1"/>
            <a:r>
              <a:rPr lang="en-US" dirty="0"/>
              <a:t>In vitro pathogen reduction</a:t>
            </a:r>
          </a:p>
          <a:p>
            <a:pPr lvl="1"/>
            <a:r>
              <a:rPr lang="en-US" dirty="0"/>
              <a:t>In vitro characterization of components</a:t>
            </a:r>
          </a:p>
          <a:p>
            <a:pPr lvl="1"/>
            <a:r>
              <a:rPr lang="en-US" dirty="0"/>
              <a:t>Pre-clinical studies</a:t>
            </a:r>
          </a:p>
          <a:p>
            <a:pPr lvl="1"/>
            <a:r>
              <a:rPr lang="en-US" dirty="0"/>
              <a:t>Recovery and circulatory survival studies</a:t>
            </a:r>
          </a:p>
          <a:p>
            <a:pPr lvl="1"/>
            <a:r>
              <a:rPr lang="en-US" dirty="0"/>
              <a:t>Clinical trials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1652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40691-0E50-2DBB-E7FA-4E72D99F0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vitro Pathogen Reduction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374B4-A2B2-8230-ED6B-2A1DC0983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3" y="2009776"/>
            <a:ext cx="9385966" cy="484822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Measure pathogen reduction or inactivation of a range of relevant pathogens, including:</a:t>
            </a:r>
          </a:p>
          <a:p>
            <a:pPr lvl="1"/>
            <a:r>
              <a:rPr lang="en-US" dirty="0"/>
              <a:t>Enveloped viruses</a:t>
            </a:r>
          </a:p>
          <a:p>
            <a:pPr lvl="1"/>
            <a:r>
              <a:rPr lang="en-US" dirty="0"/>
              <a:t>Non-enveloped viruses</a:t>
            </a:r>
          </a:p>
          <a:p>
            <a:pPr lvl="1"/>
            <a:r>
              <a:rPr lang="en-US" dirty="0"/>
              <a:t>Parasites/protozoa</a:t>
            </a:r>
          </a:p>
          <a:p>
            <a:pPr lvl="1"/>
            <a:r>
              <a:rPr lang="en-US" dirty="0"/>
              <a:t>Gram positive bacteria</a:t>
            </a:r>
          </a:p>
          <a:p>
            <a:pPr lvl="1"/>
            <a:r>
              <a:rPr lang="en-US" dirty="0"/>
              <a:t>Gram negative bacteria</a:t>
            </a:r>
          </a:p>
          <a:p>
            <a:pPr lvl="1"/>
            <a:r>
              <a:rPr lang="en-US" dirty="0"/>
              <a:t>Certain other pathogens, as appropriate (e.g., anaerobes, spirochetes)</a:t>
            </a:r>
          </a:p>
          <a:p>
            <a:r>
              <a:rPr lang="en-US" dirty="0"/>
              <a:t>While a given technology may not inactivate all pathogens, a wide spectrum of activity should be demonstrated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61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D42AE-6F18-1DF9-AF8D-FF3DF0C1C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4" y="492339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In vitro characterization </a:t>
            </a:r>
            <a:br>
              <a:rPr lang="en-US"/>
            </a:br>
            <a:r>
              <a:rPr lang="en-US"/>
              <a:t>of blood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ED398E-6A78-B06B-B6A0-E9469F0DC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344666" cy="48717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Biochemical and physical properties</a:t>
            </a:r>
          </a:p>
          <a:p>
            <a:pPr lvl="1"/>
            <a:r>
              <a:rPr lang="en-US" dirty="0"/>
              <a:t>E.g., morphology, electrolytes, ATP, 2,3DPG, lactate, hemolysis, surface markers</a:t>
            </a:r>
          </a:p>
          <a:p>
            <a:r>
              <a:rPr lang="en-US" dirty="0"/>
              <a:t>Functional activity</a:t>
            </a:r>
          </a:p>
          <a:p>
            <a:pPr lvl="1"/>
            <a:r>
              <a:rPr lang="en-US" dirty="0"/>
              <a:t>Plasma: Coagulation factor (and anticoagulant) activity</a:t>
            </a:r>
          </a:p>
          <a:p>
            <a:pPr lvl="1"/>
            <a:r>
              <a:rPr lang="en-US" dirty="0"/>
              <a:t>Platelets: Activation and aggregation</a:t>
            </a:r>
          </a:p>
          <a:p>
            <a:pPr lvl="1"/>
            <a:r>
              <a:rPr lang="en-US" dirty="0"/>
              <a:t>Red cells: Oxygen dissociation</a:t>
            </a:r>
          </a:p>
          <a:p>
            <a:r>
              <a:rPr lang="en-US" dirty="0"/>
              <a:t>Product recovery/counts</a:t>
            </a:r>
          </a:p>
          <a:p>
            <a:r>
              <a:rPr lang="en-US" dirty="0"/>
              <a:t>Other markers of safety</a:t>
            </a:r>
          </a:p>
          <a:p>
            <a:pPr lvl="1"/>
            <a:r>
              <a:rPr lang="en-US" dirty="0"/>
              <a:t>Biochemical tests of potential adverse effects </a:t>
            </a:r>
          </a:p>
          <a:p>
            <a:pPr marL="609585" lvl="1" indent="0">
              <a:buNone/>
            </a:pPr>
            <a:r>
              <a:rPr lang="en-US" dirty="0"/>
              <a:t>(formation of immunogenic antigens) </a:t>
            </a:r>
          </a:p>
        </p:txBody>
      </p:sp>
    </p:spTree>
    <p:extLst>
      <p:ext uri="{BB962C8B-B14F-4D97-AF65-F5344CB8AC3E}">
        <p14:creationId xmlns:p14="http://schemas.microsoft.com/office/powerpoint/2010/main" val="639197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6E2A-0A1E-485E-909E-633C27C70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Pre-clinical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4F191-B312-B7FE-FEDB-331F18C129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2" y="2009776"/>
            <a:ext cx="11503524" cy="428604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Pharmacology and toxicology studies to support the safety of compounds and devices used in the PRT process and potential process impurities or byproducts</a:t>
            </a:r>
          </a:p>
          <a:p>
            <a:pPr lvl="1"/>
            <a:r>
              <a:rPr lang="en-US" dirty="0"/>
              <a:t>Extractable and leachable studies of devices, where applicable</a:t>
            </a:r>
          </a:p>
          <a:p>
            <a:r>
              <a:rPr lang="en-US" dirty="0"/>
              <a:t>Animal models may also be used to </a:t>
            </a:r>
          </a:p>
          <a:p>
            <a:pPr marL="0" indent="0">
              <a:buNone/>
            </a:pPr>
            <a:r>
              <a:rPr lang="en-US" dirty="0"/>
              <a:t>demonstrate component safety and efficacy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276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EA761-47A4-9880-08FD-13122E807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1" y="810737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 dirty="0"/>
              <a:t>Radiolabeling and survival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04F48-9F73-B84C-D3FB-12602096C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802" y="1796834"/>
            <a:ext cx="11345471" cy="428604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Circulatory recovery and survival of cellular blood components (RBCs and platelets) are measured using standardized radiotracer (</a:t>
            </a:r>
            <a:r>
              <a:rPr lang="en-US" baseline="30000" dirty="0"/>
              <a:t>51</a:t>
            </a:r>
            <a:r>
              <a:rPr lang="en-US" dirty="0"/>
              <a:t>Cr/</a:t>
            </a:r>
            <a:r>
              <a:rPr lang="en-US" baseline="30000" dirty="0"/>
              <a:t>111</a:t>
            </a:r>
            <a:r>
              <a:rPr lang="en-US" dirty="0"/>
              <a:t>In) methods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b="1" dirty="0">
                <a:solidFill>
                  <a:srgbClr val="007DBC"/>
                </a:solidFill>
                <a:latin typeface="+mj-lt"/>
              </a:rPr>
              <a:t>RBCs</a:t>
            </a:r>
            <a:r>
              <a:rPr lang="en-US" dirty="0">
                <a:latin typeface="+mj-lt"/>
              </a:rPr>
              <a:t>: </a:t>
            </a:r>
            <a:r>
              <a:rPr lang="en-US" b="0" i="0" dirty="0">
                <a:solidFill>
                  <a:srgbClr val="1C1D1E"/>
                </a:solidFill>
                <a:effectLst/>
                <a:latin typeface="+mj-lt"/>
              </a:rPr>
              <a:t>recovery of more than 75% of infused cells at 24 </a:t>
            </a:r>
            <a:r>
              <a:rPr lang="en-US" b="0" i="0" dirty="0" err="1">
                <a:solidFill>
                  <a:srgbClr val="1C1D1E"/>
                </a:solidFill>
                <a:effectLst/>
                <a:latin typeface="+mj-lt"/>
              </a:rPr>
              <a:t>hr</a:t>
            </a:r>
            <a:r>
              <a:rPr lang="en-US" b="0" i="0" dirty="0">
                <a:solidFill>
                  <a:srgbClr val="1C1D1E"/>
                </a:solidFill>
                <a:effectLst/>
                <a:latin typeface="+mj-lt"/>
              </a:rPr>
              <a:t> post-infusion in healthy volunteers</a:t>
            </a:r>
          </a:p>
          <a:p>
            <a:pPr lvl="1"/>
            <a:r>
              <a:rPr lang="en-US" b="1" dirty="0">
                <a:solidFill>
                  <a:srgbClr val="007DBC"/>
                </a:solidFill>
                <a:latin typeface="+mj-lt"/>
              </a:rPr>
              <a:t>Platelets</a:t>
            </a:r>
            <a:r>
              <a:rPr lang="en-US" dirty="0">
                <a:solidFill>
                  <a:srgbClr val="1C1D1E"/>
                </a:solidFill>
                <a:latin typeface="+mj-lt"/>
              </a:rPr>
              <a:t>: recovery and survival criteria in comparison to fresh autologous control </a:t>
            </a:r>
          </a:p>
          <a:p>
            <a:pPr marL="609585" lvl="1" indent="0">
              <a:buNone/>
            </a:pPr>
            <a:r>
              <a:rPr lang="en-US" dirty="0">
                <a:solidFill>
                  <a:srgbClr val="1C1D1E"/>
                </a:solidFill>
                <a:latin typeface="+mj-lt"/>
              </a:rPr>
              <a:t>   (e.g., 66% and 58% of control, respectively)</a:t>
            </a:r>
            <a:endParaRPr lang="en-US" b="0" i="0" dirty="0">
              <a:solidFill>
                <a:srgbClr val="1C1D1E"/>
              </a:solidFill>
              <a:effectLst/>
              <a:latin typeface="+mj-lt"/>
            </a:endParaRP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9132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18D3-1883-458E-4BE5-464C08F94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264" y="681037"/>
            <a:ext cx="11345471" cy="926020"/>
          </a:xfrm>
        </p:spPr>
        <p:txBody>
          <a:bodyPr>
            <a:normAutofit fontScale="90000"/>
          </a:bodyPr>
          <a:lstStyle/>
          <a:p>
            <a:r>
              <a:rPr lang="en-US"/>
              <a:t>Clinical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CC8E9-1658-9F38-F681-9E7B84A7B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9508299" cy="479759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Well-controlled clinical trials can provide reasonable assurance that a PR device is safe and effective for its intended use or uses</a:t>
            </a:r>
          </a:p>
          <a:p>
            <a:r>
              <a:rPr lang="en-US" dirty="0"/>
              <a:t>The optimal clinical study design for blood and blood components may be variable</a:t>
            </a:r>
          </a:p>
          <a:p>
            <a:pPr lvl="1"/>
            <a:r>
              <a:rPr lang="en-US" dirty="0"/>
              <a:t>Limitations to consider:</a:t>
            </a:r>
          </a:p>
          <a:p>
            <a:pPr lvl="2"/>
            <a:r>
              <a:rPr lang="en-US" dirty="0"/>
              <a:t>Uncertainty on optimal endpoints for bleeding and anemia</a:t>
            </a:r>
          </a:p>
          <a:p>
            <a:pPr lvl="2"/>
            <a:r>
              <a:rPr lang="en-US" dirty="0"/>
              <a:t>Clinical practice in transfusion medicine not always the result of well-controlled RCTs</a:t>
            </a:r>
          </a:p>
          <a:p>
            <a:pPr lvl="1"/>
            <a:r>
              <a:rPr lang="en-US" dirty="0"/>
              <a:t>May consider non-inferiority designs compared to standard components</a:t>
            </a:r>
          </a:p>
          <a:p>
            <a:r>
              <a:rPr lang="en-US" dirty="0"/>
              <a:t>Example: Non-inferiority study of bleeding (proportion of patients with WHO Grade ≥2 bleeding) in thrombocytopenic patients receiving PR platelets compared to control (</a:t>
            </a:r>
            <a:r>
              <a:rPr lang="en-US" dirty="0">
                <a:hlinkClick r:id="rId2"/>
              </a:rPr>
              <a:t>https://pubmed.ncbi.nlm.nih.gov/15138160/</a:t>
            </a:r>
            <a:r>
              <a:rPr lang="en-US" dirty="0"/>
              <a:t>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245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A537-82ED-FAED-3C59-4C4614F93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Final perspective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597ED-F15D-A261-2711-3FA8494E9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931" y="2137718"/>
            <a:ext cx="10812848" cy="4534931"/>
          </a:xfrm>
        </p:spPr>
        <p:txBody>
          <a:bodyPr>
            <a:normAutofit fontScale="77500" lnSpcReduction="20000"/>
          </a:bodyPr>
          <a:lstStyle/>
          <a:p>
            <a:r>
              <a:rPr lang="en-US"/>
              <a:t>While certain aspects of component quality may be impaired, inactivation of pathogens can provide an additional layer of safety</a:t>
            </a:r>
          </a:p>
          <a:p>
            <a:r>
              <a:rPr lang="en-US" b="1">
                <a:solidFill>
                  <a:srgbClr val="007DBC"/>
                </a:solidFill>
              </a:rPr>
              <a:t>Benefits and risks </a:t>
            </a:r>
            <a:r>
              <a:rPr lang="en-US"/>
              <a:t>of a given PR approach will depend on context of use</a:t>
            </a:r>
          </a:p>
          <a:p>
            <a:r>
              <a:rPr lang="en-US"/>
              <a:t>PR may ultimately increase the availability of safe and effective blood products, and even reduce cost </a:t>
            </a:r>
          </a:p>
          <a:p>
            <a:pPr lvl="1"/>
            <a:r>
              <a:rPr lang="en-US"/>
              <a:t>Increase donor eligibility</a:t>
            </a:r>
          </a:p>
          <a:p>
            <a:pPr lvl="1"/>
            <a:r>
              <a:rPr lang="en-US"/>
              <a:t>Reduce/eliminate certain donor tests</a:t>
            </a:r>
          </a:p>
          <a:p>
            <a:pPr lvl="1"/>
            <a:r>
              <a:rPr lang="en-US"/>
              <a:t>Address emerging threats</a:t>
            </a:r>
          </a:p>
          <a:p>
            <a:pPr lvl="1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350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9B5EB5-FA3A-5609-FC7A-327119DA1AEB}"/>
              </a:ext>
            </a:extLst>
          </p:cNvPr>
          <p:cNvSpPr txBox="1"/>
          <p:nvPr/>
        </p:nvSpPr>
        <p:spPr>
          <a:xfrm>
            <a:off x="4705163" y="4358936"/>
            <a:ext cx="31693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83283039"/>
      </p:ext>
    </p:extLst>
  </p:cSld>
  <p:clrMapOvr>
    <a:masterClrMapping/>
  </p:clrMapOvr>
</p:sld>
</file>

<file path=ppt/theme/theme1.xml><?xml version="1.0" encoding="utf-8"?>
<a:theme xmlns:a="http://schemas.openxmlformats.org/drawingml/2006/main" name="ppt1DB1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bd4e0d-4cf1-432d-952e-85550a104963">
      <Terms xmlns="http://schemas.microsoft.com/office/infopath/2007/PartnerControls"/>
    </lcf76f155ced4ddcb4097134ff3c332f>
    <TaxCatchAll xmlns="469eb6a5-a1b1-4aad-ae96-4e7ce419cc1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181E3245583A4D99E216F4CED3FD7E" ma:contentTypeVersion="14" ma:contentTypeDescription="Create a new document." ma:contentTypeScope="" ma:versionID="3994fb1739d8a8d1c79db95f9423ad9a">
  <xsd:schema xmlns:xsd="http://www.w3.org/2001/XMLSchema" xmlns:xs="http://www.w3.org/2001/XMLSchema" xmlns:p="http://schemas.microsoft.com/office/2006/metadata/properties" xmlns:ns2="f7bd4e0d-4cf1-432d-952e-85550a104963" xmlns:ns3="469eb6a5-a1b1-4aad-ae96-4e7ce419cc18" targetNamespace="http://schemas.microsoft.com/office/2006/metadata/properties" ma:root="true" ma:fieldsID="855c3cae7fd7327f87a5774a0abf41f4" ns2:_="" ns3:_="">
    <xsd:import namespace="f7bd4e0d-4cf1-432d-952e-85550a104963"/>
    <xsd:import namespace="469eb6a5-a1b1-4aad-ae96-4e7ce419cc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d4e0d-4cf1-432d-952e-85550a1049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9eb6a5-a1b1-4aad-ae96-4e7ce419cc1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b8467b0-5757-4ce5-8e71-efa72c8b6e2f}" ma:internalName="TaxCatchAll" ma:showField="CatchAllData" ma:web="469eb6a5-a1b1-4aad-ae96-4e7ce419cc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EDBC8A-28A3-4EB5-8522-F135ABFEC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50FFD7-4770-40D6-89EC-E2F0A2F1CFA5}">
  <ds:schemaRefs>
    <ds:schemaRef ds:uri="http://purl.org/dc/elements/1.1/"/>
    <ds:schemaRef ds:uri="http://schemas.microsoft.com/office/2006/metadata/properties"/>
    <ds:schemaRef ds:uri="978cbee1-b604-4d95-9f89-3d25ff6383a8"/>
    <ds:schemaRef ds:uri="ecc0eb5f-8763-404a-8c31-210cabb72f88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1CDB1D4-C1C8-4809-A36F-05EFF8D17A7A}"/>
</file>

<file path=docProps/app.xml><?xml version="1.0" encoding="utf-8"?>
<Properties xmlns="http://schemas.openxmlformats.org/officeDocument/2006/extended-properties" xmlns:vt="http://schemas.openxmlformats.org/officeDocument/2006/docPropsVTypes">
  <Template>FDA_PP_Final_Use_This - 16x9 version</Template>
  <TotalTime>784</TotalTime>
  <Words>1834</Words>
  <Application>Microsoft Office PowerPoint</Application>
  <PresentationFormat>Widescreen</PresentationFormat>
  <Paragraphs>174</Paragraphs>
  <Slides>23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Helvetica</vt:lpstr>
      <vt:lpstr>Helvetica Neue</vt:lpstr>
      <vt:lpstr>Inter</vt:lpstr>
      <vt:lpstr>Open Sans</vt:lpstr>
      <vt:lpstr>ppt1DB1.tmp</vt:lpstr>
      <vt:lpstr>Office Theme</vt:lpstr>
      <vt:lpstr>PowerPoint Presentation</vt:lpstr>
      <vt:lpstr>Conflicts of Interest</vt:lpstr>
      <vt:lpstr>Transfusion Transmitted Infections (TTIs)</vt:lpstr>
      <vt:lpstr>FDA’s Approach to Blood Safety</vt:lpstr>
      <vt:lpstr>A new layer:  Pathogen Reduction Technology (PRT)</vt:lpstr>
      <vt:lpstr>Current Status of Pathogen Reduction for Blood Components</vt:lpstr>
      <vt:lpstr>Targeting Nucleic Acid as an Approach to PR</vt:lpstr>
      <vt:lpstr>The Ideal PRT</vt:lpstr>
      <vt:lpstr>PR of Whole Blood (WB)</vt:lpstr>
      <vt:lpstr>FDA Initiatives in PRT</vt:lpstr>
      <vt:lpstr>FDA Initiatives to Advance PRT</vt:lpstr>
      <vt:lpstr>Areas of Potential Research</vt:lpstr>
      <vt:lpstr>Device Paradigm</vt:lpstr>
      <vt:lpstr>Regulatory Challenges in PR</vt:lpstr>
      <vt:lpstr>Examples of PRT as an alternative to donation testing or donor deferral</vt:lpstr>
      <vt:lpstr>Demonstrating Safety and Efficacy  of Pathogen Reduced Blood Components</vt:lpstr>
      <vt:lpstr>In vitro Pathogen Reduction</vt:lpstr>
      <vt:lpstr>In vitro characterization  of blood components</vt:lpstr>
      <vt:lpstr>Pre-clinical studies</vt:lpstr>
      <vt:lpstr>Radiolabeling and survival</vt:lpstr>
      <vt:lpstr>Clinical Studies</vt:lpstr>
      <vt:lpstr>Final perspective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Villa, Carlos</dc:creator>
  <cp:lastModifiedBy>Villa, Carlos</cp:lastModifiedBy>
  <cp:revision>4</cp:revision>
  <dcterms:created xsi:type="dcterms:W3CDTF">2021-05-03T17:25:50Z</dcterms:created>
  <dcterms:modified xsi:type="dcterms:W3CDTF">2023-05-31T13:35:50Z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0x010100076A08FBD5310342BF958ADCB470BE9A</vt:lpwstr>
  </property>
  <property fmtid="{D5CDD505-2E9C-101B-9397-08002B2CF9AE}" pid="3" name="MediaServiceImageTags">
    <vt:lpwstr/>
  </property>
</Properties>
</file>